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13C7"/>
    <a:srgbClr val="938CF4"/>
    <a:srgbClr val="932A9E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C28B-C106-4B37-B4E1-2DDBF9B7C8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08/07/2025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B0C-C070-4F05-91E3-B418B66D17B0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58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C28B-C106-4B37-B4E1-2DDBF9B7C8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08/07/2025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B0C-C070-4F05-91E3-B418B66D17B0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57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C28B-C106-4B37-B4E1-2DDBF9B7C8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08/07/2025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B0C-C070-4F05-91E3-B418B66D17B0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32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C28B-C106-4B37-B4E1-2DDBF9B7C8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08/07/2025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B0C-C070-4F05-91E3-B418B66D17B0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927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C28B-C106-4B37-B4E1-2DDBF9B7C8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08/07/2025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B0C-C070-4F05-91E3-B418B66D17B0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750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C28B-C106-4B37-B4E1-2DDBF9B7C8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08/07/2025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B0C-C070-4F05-91E3-B418B66D17B0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32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C28B-C106-4B37-B4E1-2DDBF9B7C8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08/07/2025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B0C-C070-4F05-91E3-B418B66D17B0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489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C28B-C106-4B37-B4E1-2DDBF9B7C8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08/07/2025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B0C-C070-4F05-91E3-B418B66D17B0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42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C28B-C106-4B37-B4E1-2DDBF9B7C8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08/07/2025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B0C-C070-4F05-91E3-B418B66D17B0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24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C28B-C106-4B37-B4E1-2DDBF9B7C8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08/07/2025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B0C-C070-4F05-91E3-B418B66D17B0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233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4C28B-C106-4B37-B4E1-2DDBF9B7C8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08/07/2025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46B0C-C070-4F05-91E3-B418B66D17B0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3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4C28B-C106-4B37-B4E1-2DDBF9B7C8AE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08/07/2025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46B0C-C070-4F05-91E3-B418B66D17B0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/>
          <p:cNvGrpSpPr/>
          <p:nvPr/>
        </p:nvGrpSpPr>
        <p:grpSpPr>
          <a:xfrm>
            <a:off x="306064" y="395417"/>
            <a:ext cx="11007270" cy="6197088"/>
            <a:chOff x="388442" y="509708"/>
            <a:chExt cx="11007270" cy="6049845"/>
          </a:xfrm>
        </p:grpSpPr>
        <p:cxnSp>
          <p:nvCxnSpPr>
            <p:cNvPr id="144" name="Conector reto 143"/>
            <p:cNvCxnSpPr/>
            <p:nvPr/>
          </p:nvCxnSpPr>
          <p:spPr>
            <a:xfrm>
              <a:off x="5962394" y="1060243"/>
              <a:ext cx="1603554" cy="3031"/>
            </a:xfrm>
            <a:prstGeom prst="line">
              <a:avLst/>
            </a:prstGeom>
            <a:ln w="19050">
              <a:solidFill>
                <a:srgbClr val="2013C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to 31"/>
            <p:cNvCxnSpPr/>
            <p:nvPr/>
          </p:nvCxnSpPr>
          <p:spPr>
            <a:xfrm>
              <a:off x="5974077" y="2767988"/>
              <a:ext cx="3142" cy="1742132"/>
            </a:xfrm>
            <a:prstGeom prst="line">
              <a:avLst/>
            </a:prstGeom>
            <a:ln w="19050">
              <a:solidFill>
                <a:srgbClr val="2013C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upo 10"/>
            <p:cNvGrpSpPr/>
            <p:nvPr/>
          </p:nvGrpSpPr>
          <p:grpSpPr>
            <a:xfrm>
              <a:off x="7163363" y="4501124"/>
              <a:ext cx="4232349" cy="1901193"/>
              <a:chOff x="7142115" y="4391971"/>
              <a:chExt cx="4232349" cy="1901193"/>
            </a:xfrm>
          </p:grpSpPr>
          <p:cxnSp>
            <p:nvCxnSpPr>
              <p:cNvPr id="63" name="Conector reto 62"/>
              <p:cNvCxnSpPr/>
              <p:nvPr/>
            </p:nvCxnSpPr>
            <p:spPr>
              <a:xfrm flipH="1">
                <a:off x="9158432" y="4391971"/>
                <a:ext cx="1583" cy="186172"/>
              </a:xfrm>
              <a:prstGeom prst="line">
                <a:avLst/>
              </a:prstGeom>
              <a:ln w="19050">
                <a:solidFill>
                  <a:srgbClr val="2013C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Conector reto 68"/>
              <p:cNvCxnSpPr/>
              <p:nvPr/>
            </p:nvCxnSpPr>
            <p:spPr>
              <a:xfrm flipH="1">
                <a:off x="9165223" y="5489932"/>
                <a:ext cx="1583" cy="186172"/>
              </a:xfrm>
              <a:prstGeom prst="line">
                <a:avLst/>
              </a:prstGeom>
              <a:ln w="19050">
                <a:solidFill>
                  <a:srgbClr val="2013C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Conector reto 69"/>
              <p:cNvCxnSpPr/>
              <p:nvPr/>
            </p:nvCxnSpPr>
            <p:spPr>
              <a:xfrm flipH="1">
                <a:off x="7815220" y="5306468"/>
                <a:ext cx="1583" cy="186172"/>
              </a:xfrm>
              <a:prstGeom prst="line">
                <a:avLst/>
              </a:prstGeom>
              <a:ln w="19050">
                <a:solidFill>
                  <a:srgbClr val="2013C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Conector reto 70"/>
              <p:cNvCxnSpPr/>
              <p:nvPr/>
            </p:nvCxnSpPr>
            <p:spPr>
              <a:xfrm>
                <a:off x="10659894" y="5320994"/>
                <a:ext cx="2352" cy="597749"/>
              </a:xfrm>
              <a:prstGeom prst="line">
                <a:avLst/>
              </a:prstGeom>
              <a:ln w="19050">
                <a:solidFill>
                  <a:srgbClr val="2013C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ector reto 118"/>
              <p:cNvCxnSpPr>
                <a:stCxn id="100" idx="2"/>
              </p:cNvCxnSpPr>
              <p:nvPr/>
            </p:nvCxnSpPr>
            <p:spPr>
              <a:xfrm flipH="1">
                <a:off x="9158432" y="4942964"/>
                <a:ext cx="6791" cy="579618"/>
              </a:xfrm>
              <a:prstGeom prst="line">
                <a:avLst/>
              </a:prstGeom>
              <a:ln w="19050">
                <a:solidFill>
                  <a:srgbClr val="2013C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onector reto 120"/>
              <p:cNvCxnSpPr/>
              <p:nvPr/>
            </p:nvCxnSpPr>
            <p:spPr>
              <a:xfrm flipH="1">
                <a:off x="10664218" y="5743645"/>
                <a:ext cx="1583" cy="186172"/>
              </a:xfrm>
              <a:prstGeom prst="line">
                <a:avLst/>
              </a:prstGeom>
              <a:ln w="19050">
                <a:solidFill>
                  <a:srgbClr val="2013C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Retângulo de cantos arredondados 99"/>
              <p:cNvSpPr/>
              <p:nvPr/>
            </p:nvSpPr>
            <p:spPr>
              <a:xfrm>
                <a:off x="8346990" y="4521189"/>
                <a:ext cx="1636465" cy="421775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2013C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pt-BR" sz="700" b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DIRETORIA </a:t>
                </a:r>
                <a:r>
                  <a:rPr lang="pt-BR" sz="700" b="1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TÉCNICA E COMERCIAL</a:t>
                </a:r>
                <a:endParaRPr lang="pt-BR" sz="70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1" name="Retângulo de cantos arredondados 100"/>
              <p:cNvSpPr/>
              <p:nvPr/>
            </p:nvSpPr>
            <p:spPr>
              <a:xfrm>
                <a:off x="7142115" y="5473347"/>
                <a:ext cx="1367275" cy="421775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2013C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pt-BR" sz="700" b="1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GERÊNCIA DE </a:t>
                </a:r>
                <a:r>
                  <a:rPr lang="pt-BR" sz="700" b="1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OPERACÕES PORTUÁRIAS E INFRAESTRUTURA</a:t>
                </a:r>
                <a:endParaRPr lang="pt-BR" sz="70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2" name="Retângulo de cantos arredondados 101"/>
              <p:cNvSpPr/>
              <p:nvPr/>
            </p:nvSpPr>
            <p:spPr>
              <a:xfrm>
                <a:off x="8576813" y="5483115"/>
                <a:ext cx="1372579" cy="421775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2013C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pt-BR" sz="700" b="1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GERÊNCIA COMERCIAL E GESTÃO DE CONTRATOS</a:t>
                </a:r>
                <a:endParaRPr lang="pt-BR" sz="70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Retângulo de cantos arredondados 102"/>
              <p:cNvSpPr/>
              <p:nvPr/>
            </p:nvSpPr>
            <p:spPr>
              <a:xfrm>
                <a:off x="10007189" y="5871389"/>
                <a:ext cx="1367275" cy="421775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2013C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pt-BR" sz="650" b="1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COORDENADORIA DE MEIO AMBIENTE E DE  SEGURANÇA E SAÚDE NO TRABALHO</a:t>
                </a:r>
                <a:endParaRPr lang="pt-BR" sz="65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26" name="Conector reto 125"/>
              <p:cNvCxnSpPr/>
              <p:nvPr/>
            </p:nvCxnSpPr>
            <p:spPr>
              <a:xfrm>
                <a:off x="7806192" y="5312756"/>
                <a:ext cx="2847026" cy="8560"/>
              </a:xfrm>
              <a:prstGeom prst="line">
                <a:avLst/>
              </a:prstGeom>
              <a:ln w="19050">
                <a:solidFill>
                  <a:srgbClr val="2013C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o 23"/>
            <p:cNvGrpSpPr/>
            <p:nvPr/>
          </p:nvGrpSpPr>
          <p:grpSpPr>
            <a:xfrm>
              <a:off x="717226" y="4498780"/>
              <a:ext cx="6087228" cy="2060773"/>
              <a:chOff x="717226" y="4498780"/>
              <a:chExt cx="6087228" cy="2060773"/>
            </a:xfrm>
          </p:grpSpPr>
          <p:sp>
            <p:nvSpPr>
              <p:cNvPr id="212" name="Retângulo de cantos arredondados 211"/>
              <p:cNvSpPr/>
              <p:nvPr/>
            </p:nvSpPr>
            <p:spPr>
              <a:xfrm>
                <a:off x="5339323" y="6102304"/>
                <a:ext cx="1465131" cy="4370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2013C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pt-BR" sz="700" b="1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ADMINISTRAÇÃO </a:t>
                </a:r>
              </a:p>
              <a:p>
                <a:pPr algn="ctr">
                  <a:defRPr/>
                </a:pPr>
                <a:r>
                  <a:rPr lang="pt-BR" sz="700" b="1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PORTO DE MACEIÓ</a:t>
                </a:r>
                <a:endParaRPr lang="pt-BR" sz="70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18" name="Conector reto 117"/>
              <p:cNvCxnSpPr/>
              <p:nvPr/>
            </p:nvCxnSpPr>
            <p:spPr>
              <a:xfrm>
                <a:off x="5952529" y="4577324"/>
                <a:ext cx="11030" cy="1476868"/>
              </a:xfrm>
              <a:prstGeom prst="line">
                <a:avLst/>
              </a:prstGeom>
              <a:ln w="19050">
                <a:solidFill>
                  <a:srgbClr val="2013C7"/>
                </a:solidFill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to 40"/>
              <p:cNvCxnSpPr/>
              <p:nvPr/>
            </p:nvCxnSpPr>
            <p:spPr>
              <a:xfrm>
                <a:off x="2808509" y="4498780"/>
                <a:ext cx="1" cy="157088"/>
              </a:xfrm>
              <a:prstGeom prst="line">
                <a:avLst/>
              </a:prstGeom>
              <a:ln w="19050">
                <a:solidFill>
                  <a:srgbClr val="2013C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upo 9"/>
              <p:cNvGrpSpPr/>
              <p:nvPr/>
            </p:nvGrpSpPr>
            <p:grpSpPr>
              <a:xfrm>
                <a:off x="717226" y="4614002"/>
                <a:ext cx="4282304" cy="1945551"/>
                <a:chOff x="717226" y="4520692"/>
                <a:chExt cx="4282304" cy="1945551"/>
              </a:xfrm>
            </p:grpSpPr>
            <p:sp>
              <p:nvSpPr>
                <p:cNvPr id="104" name="Retângulo de cantos arredondados 103"/>
                <p:cNvSpPr/>
                <p:nvPr/>
              </p:nvSpPr>
              <p:spPr>
                <a:xfrm>
                  <a:off x="2034635" y="4520692"/>
                  <a:ext cx="1561869" cy="421775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rgbClr val="2013C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pt-BR" sz="700" b="1" dirty="0" err="1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>
                    <a:defRPr/>
                  </a:pPr>
                  <a:r>
                    <a:rPr lang="pt-BR" sz="700" b="1" dirty="0" smtClea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DIRETORIA ADMINISTRATIVA E </a:t>
                  </a:r>
                  <a:r>
                    <a:rPr lang="pt-BR" sz="700" b="1" dirty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FINANCEIRA</a:t>
                  </a:r>
                </a:p>
                <a:p>
                  <a:pPr algn="ctr">
                    <a:defRPr/>
                  </a:pPr>
                  <a:endParaRPr lang="pt-BR" sz="700" b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3" name="Retângulo de cantos arredondados 112"/>
                <p:cNvSpPr/>
                <p:nvPr/>
              </p:nvSpPr>
              <p:spPr>
                <a:xfrm>
                  <a:off x="717226" y="6044468"/>
                  <a:ext cx="1058327" cy="421775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rgbClr val="2013C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pt-BR" sz="700" b="1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>
                    <a:defRPr/>
                  </a:pPr>
                  <a:r>
                    <a:rPr lang="pt-BR" sz="700" b="1" dirty="0" smtClea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COORDENADORIA DE </a:t>
                  </a:r>
                  <a:r>
                    <a:rPr lang="pt-BR" sz="700" b="1" dirty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RECURSOS HUMANOS</a:t>
                  </a:r>
                </a:p>
                <a:p>
                  <a:pPr algn="ctr">
                    <a:defRPr/>
                  </a:pPr>
                  <a:endParaRPr lang="pt-BR" sz="700" b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77" name="Conector reto 76"/>
                <p:cNvCxnSpPr/>
                <p:nvPr/>
              </p:nvCxnSpPr>
              <p:spPr>
                <a:xfrm flipH="1">
                  <a:off x="1297220" y="5864687"/>
                  <a:ext cx="1583" cy="186172"/>
                </a:xfrm>
                <a:prstGeom prst="line">
                  <a:avLst/>
                </a:prstGeom>
                <a:ln w="19050">
                  <a:solidFill>
                    <a:srgbClr val="2013C7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Conector reto 194"/>
                <p:cNvCxnSpPr/>
                <p:nvPr/>
              </p:nvCxnSpPr>
              <p:spPr>
                <a:xfrm flipH="1">
                  <a:off x="4366160" y="5913187"/>
                  <a:ext cx="1583" cy="186172"/>
                </a:xfrm>
                <a:prstGeom prst="line">
                  <a:avLst/>
                </a:prstGeom>
                <a:ln w="19050">
                  <a:solidFill>
                    <a:srgbClr val="2013C7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Conector reto 223"/>
                <p:cNvCxnSpPr/>
                <p:nvPr/>
              </p:nvCxnSpPr>
              <p:spPr>
                <a:xfrm>
                  <a:off x="2805744" y="5238612"/>
                  <a:ext cx="1" cy="227017"/>
                </a:xfrm>
                <a:prstGeom prst="line">
                  <a:avLst/>
                </a:prstGeom>
                <a:ln w="19050">
                  <a:solidFill>
                    <a:srgbClr val="2013C7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Conector reto 224"/>
                <p:cNvCxnSpPr/>
                <p:nvPr/>
              </p:nvCxnSpPr>
              <p:spPr>
                <a:xfrm flipH="1">
                  <a:off x="1258689" y="5352253"/>
                  <a:ext cx="1583" cy="186172"/>
                </a:xfrm>
                <a:prstGeom prst="line">
                  <a:avLst/>
                </a:prstGeom>
                <a:ln w="19050">
                  <a:solidFill>
                    <a:srgbClr val="2013C7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1" name="Conector reto 230"/>
                <p:cNvCxnSpPr/>
                <p:nvPr/>
              </p:nvCxnSpPr>
              <p:spPr>
                <a:xfrm>
                  <a:off x="1249423" y="5341480"/>
                  <a:ext cx="3131403" cy="6449"/>
                </a:xfrm>
                <a:prstGeom prst="line">
                  <a:avLst/>
                </a:prstGeom>
                <a:ln w="19050">
                  <a:solidFill>
                    <a:srgbClr val="2013C7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Conector reto 231"/>
                <p:cNvCxnSpPr/>
                <p:nvPr/>
              </p:nvCxnSpPr>
              <p:spPr>
                <a:xfrm flipH="1">
                  <a:off x="2805744" y="4962243"/>
                  <a:ext cx="3463" cy="314138"/>
                </a:xfrm>
                <a:prstGeom prst="line">
                  <a:avLst/>
                </a:prstGeom>
                <a:ln w="19050">
                  <a:solidFill>
                    <a:srgbClr val="2013C7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Conector reto 113"/>
                <p:cNvCxnSpPr/>
                <p:nvPr/>
              </p:nvCxnSpPr>
              <p:spPr>
                <a:xfrm flipH="1">
                  <a:off x="4381272" y="5352253"/>
                  <a:ext cx="1583" cy="186172"/>
                </a:xfrm>
                <a:prstGeom prst="line">
                  <a:avLst/>
                </a:prstGeom>
                <a:ln w="19050">
                  <a:solidFill>
                    <a:srgbClr val="2013C7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5" name="Retângulo de cantos arredondados 104"/>
                <p:cNvSpPr/>
                <p:nvPr/>
              </p:nvSpPr>
              <p:spPr>
                <a:xfrm>
                  <a:off x="3586613" y="5500577"/>
                  <a:ext cx="1412917" cy="409050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rgbClr val="2013C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pt-BR" sz="700" b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>
                    <a:defRPr/>
                  </a:pPr>
                  <a:r>
                    <a:rPr lang="pt-BR" sz="700" b="1" dirty="0" smtClea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GERÊNCIA DE RECURSOS  </a:t>
                  </a:r>
                  <a:endParaRPr lang="pt-BR" sz="700" b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>
                    <a:defRPr/>
                  </a:pPr>
                  <a:r>
                    <a:rPr lang="pt-BR" sz="700" b="1" dirty="0" smtClea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FINANCEIROS</a:t>
                  </a:r>
                  <a:endParaRPr lang="pt-BR" sz="700" b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>
                    <a:defRPr/>
                  </a:pPr>
                  <a:endParaRPr lang="pt-BR" sz="700" b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" name="Retângulo de cantos arredondados 119"/>
                <p:cNvSpPr/>
                <p:nvPr/>
              </p:nvSpPr>
              <p:spPr>
                <a:xfrm>
                  <a:off x="717226" y="5491412"/>
                  <a:ext cx="1255732" cy="421775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rgbClr val="2013C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pt-BR" sz="700" b="1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>
                    <a:defRPr/>
                  </a:pPr>
                  <a:r>
                    <a:rPr lang="pt-BR" sz="700" b="1" dirty="0" smtClea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GERÊNCIA ADMINISTRATIVA</a:t>
                  </a:r>
                  <a:endParaRPr lang="pt-BR" sz="700" b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>
                    <a:defRPr/>
                  </a:pPr>
                  <a:endParaRPr lang="pt-BR" sz="700" b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4" name="Retângulo de cantos arredondados 123"/>
                <p:cNvSpPr/>
                <p:nvPr/>
              </p:nvSpPr>
              <p:spPr>
                <a:xfrm>
                  <a:off x="2067698" y="5486726"/>
                  <a:ext cx="1413302" cy="426461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rgbClr val="2013C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pt-BR" sz="700" b="1" dirty="0" smtClea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GERÊNCIA  DE PLANEJAMENTO  E ORÇAMENTO</a:t>
                  </a:r>
                  <a:endParaRPr lang="pt-BR" sz="700" b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5" name="Retângulo de cantos arredondados 124"/>
                <p:cNvSpPr/>
                <p:nvPr/>
              </p:nvSpPr>
              <p:spPr>
                <a:xfrm>
                  <a:off x="3810297" y="6072652"/>
                  <a:ext cx="1037699" cy="393591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rgbClr val="2013C7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pt-BR" sz="700" b="1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>
                    <a:defRPr/>
                  </a:pPr>
                  <a:r>
                    <a:rPr lang="pt-BR" sz="700" b="1" dirty="0" smtClea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COORDENADORIA</a:t>
                  </a:r>
                  <a:endParaRPr lang="pt-BR" sz="700" b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 algn="ctr">
                    <a:defRPr/>
                  </a:pPr>
                  <a:r>
                    <a:rPr lang="pt-BR" sz="700" b="1" dirty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DE TESOURARIA</a:t>
                  </a:r>
                </a:p>
                <a:p>
                  <a:pPr algn="ctr">
                    <a:defRPr/>
                  </a:pPr>
                  <a:endParaRPr lang="pt-BR" sz="700" b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90" name="Retângulo de cantos arredondados 89"/>
            <p:cNvSpPr/>
            <p:nvPr/>
          </p:nvSpPr>
          <p:spPr>
            <a:xfrm>
              <a:off x="9219423" y="541702"/>
              <a:ext cx="1593634" cy="399058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2013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700" b="1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COMITÊ DE ELEGEBILIDADE</a:t>
              </a:r>
              <a:endParaRPr lang="pt-BR" sz="7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Retângulo de cantos arredondados 97"/>
            <p:cNvSpPr/>
            <p:nvPr/>
          </p:nvSpPr>
          <p:spPr>
            <a:xfrm>
              <a:off x="9219423" y="1118123"/>
              <a:ext cx="1576226" cy="40589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2013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700" b="1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COMITÊ DE  AUDITORIA</a:t>
              </a:r>
              <a:endParaRPr lang="pt-BR" sz="7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Retângulo de cantos arredondados 105"/>
            <p:cNvSpPr/>
            <p:nvPr/>
          </p:nvSpPr>
          <p:spPr>
            <a:xfrm>
              <a:off x="7528624" y="1517677"/>
              <a:ext cx="1287286" cy="371577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2013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700" b="1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GERÊNCIA DE AUDITORIA INTERNA</a:t>
              </a:r>
              <a:endParaRPr lang="pt-BR" sz="7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Retângulo de cantos arredondados 106"/>
            <p:cNvSpPr/>
            <p:nvPr/>
          </p:nvSpPr>
          <p:spPr>
            <a:xfrm>
              <a:off x="3011221" y="1491941"/>
              <a:ext cx="1275158" cy="39051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2013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700" b="1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SUPERVISÃO DE OUVIDORIA</a:t>
              </a:r>
              <a:endParaRPr lang="pt-BR" sz="7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7" name="Conector reto 96"/>
            <p:cNvCxnSpPr/>
            <p:nvPr/>
          </p:nvCxnSpPr>
          <p:spPr>
            <a:xfrm flipV="1">
              <a:off x="4970239" y="3072216"/>
              <a:ext cx="2023871" cy="320"/>
            </a:xfrm>
            <a:prstGeom prst="line">
              <a:avLst/>
            </a:prstGeom>
            <a:ln w="19050">
              <a:solidFill>
                <a:srgbClr val="2013C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ector reto 90"/>
            <p:cNvCxnSpPr/>
            <p:nvPr/>
          </p:nvCxnSpPr>
          <p:spPr>
            <a:xfrm flipH="1">
              <a:off x="5955666" y="2226157"/>
              <a:ext cx="2404" cy="177839"/>
            </a:xfrm>
            <a:prstGeom prst="line">
              <a:avLst/>
            </a:prstGeom>
            <a:ln w="19050">
              <a:solidFill>
                <a:srgbClr val="2013C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ector reto 111"/>
            <p:cNvCxnSpPr/>
            <p:nvPr/>
          </p:nvCxnSpPr>
          <p:spPr>
            <a:xfrm>
              <a:off x="6947453" y="732636"/>
              <a:ext cx="2260751" cy="560"/>
            </a:xfrm>
            <a:prstGeom prst="line">
              <a:avLst/>
            </a:prstGeom>
            <a:ln w="22225">
              <a:solidFill>
                <a:srgbClr val="2013C7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ector reto 121"/>
            <p:cNvCxnSpPr/>
            <p:nvPr/>
          </p:nvCxnSpPr>
          <p:spPr>
            <a:xfrm flipH="1">
              <a:off x="5960010" y="969817"/>
              <a:ext cx="1583" cy="186172"/>
            </a:xfrm>
            <a:prstGeom prst="line">
              <a:avLst/>
            </a:prstGeom>
            <a:ln w="19050">
              <a:solidFill>
                <a:srgbClr val="2013C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ector reto 139"/>
            <p:cNvCxnSpPr/>
            <p:nvPr/>
          </p:nvCxnSpPr>
          <p:spPr>
            <a:xfrm flipV="1">
              <a:off x="4985420" y="3534876"/>
              <a:ext cx="2023871" cy="320"/>
            </a:xfrm>
            <a:prstGeom prst="line">
              <a:avLst/>
            </a:prstGeom>
            <a:ln w="19050">
              <a:solidFill>
                <a:srgbClr val="2013C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Conector reto 140"/>
            <p:cNvCxnSpPr/>
            <p:nvPr/>
          </p:nvCxnSpPr>
          <p:spPr>
            <a:xfrm>
              <a:off x="4970237" y="3999552"/>
              <a:ext cx="2193126" cy="11509"/>
            </a:xfrm>
            <a:prstGeom prst="line">
              <a:avLst/>
            </a:prstGeom>
            <a:ln w="19050">
              <a:solidFill>
                <a:srgbClr val="2013C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Retângulo de cantos arredondados 137"/>
            <p:cNvSpPr/>
            <p:nvPr/>
          </p:nvSpPr>
          <p:spPr>
            <a:xfrm>
              <a:off x="9015137" y="2850346"/>
              <a:ext cx="1265684" cy="432757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2013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 sz="7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defRPr/>
              </a:pPr>
              <a:r>
                <a:rPr lang="pt-BR" sz="70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COORDENADORIA DE</a:t>
              </a:r>
            </a:p>
            <a:p>
              <a:pPr algn="ctr">
                <a:defRPr/>
              </a:pPr>
              <a:r>
                <a:rPr lang="pt-BR" sz="70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TECNOLOGIA DA</a:t>
              </a:r>
            </a:p>
            <a:p>
              <a:pPr algn="ctr">
                <a:defRPr/>
              </a:pPr>
              <a:r>
                <a:rPr lang="pt-BR" sz="70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INFORMAÇÃO</a:t>
              </a:r>
            </a:p>
            <a:p>
              <a:pPr algn="ctr">
                <a:defRPr/>
              </a:pPr>
              <a:endParaRPr lang="pt-BR" sz="7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42" name="Conector reto 141"/>
            <p:cNvCxnSpPr/>
            <p:nvPr/>
          </p:nvCxnSpPr>
          <p:spPr>
            <a:xfrm>
              <a:off x="6941236" y="1360896"/>
              <a:ext cx="2260751" cy="560"/>
            </a:xfrm>
            <a:prstGeom prst="line">
              <a:avLst/>
            </a:prstGeom>
            <a:ln w="22225">
              <a:solidFill>
                <a:srgbClr val="2013C7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Retângulo de cantos arredondados 93"/>
            <p:cNvSpPr/>
            <p:nvPr/>
          </p:nvSpPr>
          <p:spPr>
            <a:xfrm>
              <a:off x="7529804" y="887522"/>
              <a:ext cx="1286105" cy="351504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2013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700" b="1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CONSELHO FISCAL</a:t>
              </a:r>
              <a:endParaRPr lang="pt-BR" sz="7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7" name="Conector reto 26"/>
            <p:cNvCxnSpPr/>
            <p:nvPr/>
          </p:nvCxnSpPr>
          <p:spPr>
            <a:xfrm>
              <a:off x="2799179" y="4488835"/>
              <a:ext cx="6380501" cy="21285"/>
            </a:xfrm>
            <a:prstGeom prst="line">
              <a:avLst/>
            </a:prstGeom>
            <a:ln w="19050">
              <a:solidFill>
                <a:srgbClr val="2013C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Conector reto 142"/>
            <p:cNvCxnSpPr/>
            <p:nvPr/>
          </p:nvCxnSpPr>
          <p:spPr>
            <a:xfrm>
              <a:off x="4293717" y="1695579"/>
              <a:ext cx="3236092" cy="11315"/>
            </a:xfrm>
            <a:prstGeom prst="line">
              <a:avLst/>
            </a:prstGeom>
            <a:ln w="19050">
              <a:solidFill>
                <a:srgbClr val="2013C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Conector reto 144"/>
            <p:cNvCxnSpPr/>
            <p:nvPr/>
          </p:nvCxnSpPr>
          <p:spPr>
            <a:xfrm flipH="1">
              <a:off x="5953646" y="1607850"/>
              <a:ext cx="1583" cy="186172"/>
            </a:xfrm>
            <a:prstGeom prst="line">
              <a:avLst/>
            </a:prstGeom>
            <a:ln w="19050">
              <a:solidFill>
                <a:srgbClr val="2013C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tângulo de cantos arredondados 83"/>
            <p:cNvSpPr/>
            <p:nvPr/>
          </p:nvSpPr>
          <p:spPr>
            <a:xfrm>
              <a:off x="4981056" y="541702"/>
              <a:ext cx="1942948" cy="41486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2013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700" b="1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ASSEMBLÉIA GERAL DE ACIONISTAS</a:t>
              </a:r>
              <a:endParaRPr lang="pt-BR" sz="7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Retângulo de cantos arredondados 91"/>
            <p:cNvSpPr/>
            <p:nvPr/>
          </p:nvSpPr>
          <p:spPr>
            <a:xfrm>
              <a:off x="4981054" y="1787093"/>
              <a:ext cx="1942950" cy="438338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2013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700" b="1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DIRETORIA EXECUTIVA </a:t>
              </a:r>
              <a:endParaRPr lang="pt-BR" sz="7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Retângulo de cantos arredondados 92"/>
            <p:cNvSpPr/>
            <p:nvPr/>
          </p:nvSpPr>
          <p:spPr>
            <a:xfrm>
              <a:off x="4985393" y="2356394"/>
              <a:ext cx="1942950" cy="46273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2013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700" b="1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DIRETOR-PRESIDENTE</a:t>
              </a:r>
              <a:endParaRPr lang="pt-BR" sz="7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3" name="Grupo 22"/>
            <p:cNvGrpSpPr/>
            <p:nvPr/>
          </p:nvGrpSpPr>
          <p:grpSpPr>
            <a:xfrm>
              <a:off x="7002542" y="2850346"/>
              <a:ext cx="1504321" cy="881455"/>
              <a:chOff x="7001853" y="2581187"/>
              <a:chExt cx="1504321" cy="881455"/>
            </a:xfrm>
          </p:grpSpPr>
          <p:sp>
            <p:nvSpPr>
              <p:cNvPr id="127" name="Retângulo de cantos arredondados 126"/>
              <p:cNvSpPr/>
              <p:nvPr/>
            </p:nvSpPr>
            <p:spPr>
              <a:xfrm>
                <a:off x="7001853" y="2581187"/>
                <a:ext cx="1504321" cy="40368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2013C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pt-BR" sz="700" b="1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GERÊNCIA DE DADOS</a:t>
                </a:r>
                <a:endParaRPr lang="pt-BR" sz="70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9" name="Retângulo de cantos arredondados 128"/>
              <p:cNvSpPr/>
              <p:nvPr/>
            </p:nvSpPr>
            <p:spPr>
              <a:xfrm>
                <a:off x="7009861" y="3046891"/>
                <a:ext cx="1490899" cy="41575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2013C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sz="700" b="1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defRPr/>
                </a:pPr>
                <a:r>
                  <a:rPr lang="pt-BR" sz="700" b="1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COORDENADORIA  DE CONFORMIDADE E GESTÃO DE RISCOS</a:t>
                </a:r>
                <a:endParaRPr lang="pt-BR" sz="70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defRPr/>
                </a:pPr>
                <a:endParaRPr lang="pt-BR" sz="70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2" name="Grupo 21"/>
            <p:cNvGrpSpPr/>
            <p:nvPr/>
          </p:nvGrpSpPr>
          <p:grpSpPr>
            <a:xfrm>
              <a:off x="3519322" y="2850864"/>
              <a:ext cx="1456768" cy="1345905"/>
              <a:chOff x="3518633" y="2581705"/>
              <a:chExt cx="1456768" cy="1345905"/>
            </a:xfrm>
          </p:grpSpPr>
          <p:sp>
            <p:nvSpPr>
              <p:cNvPr id="123" name="Retângulo de cantos arredondados 122"/>
              <p:cNvSpPr/>
              <p:nvPr/>
            </p:nvSpPr>
            <p:spPr>
              <a:xfrm>
                <a:off x="3529374" y="2581705"/>
                <a:ext cx="1440176" cy="41194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2013C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pt-BR" sz="700" b="1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GERÊNCIA JURÍDICA</a:t>
                </a:r>
                <a:endParaRPr lang="pt-BR" sz="70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8" name="Retângulo de cantos arredondados 127"/>
              <p:cNvSpPr/>
              <p:nvPr/>
            </p:nvSpPr>
            <p:spPr>
              <a:xfrm>
                <a:off x="3525990" y="3515666"/>
                <a:ext cx="1440176" cy="41194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2013C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pt-BR" sz="700" b="1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defRPr/>
                </a:pPr>
                <a:r>
                  <a:rPr lang="pt-BR" sz="700" b="1" dirty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GUARDA PORTUÁRIA</a:t>
                </a:r>
              </a:p>
              <a:p>
                <a:pPr algn="ctr">
                  <a:defRPr/>
                </a:pPr>
                <a:endParaRPr lang="pt-BR" sz="70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5" name="Retângulo de cantos arredondados 134"/>
              <p:cNvSpPr/>
              <p:nvPr/>
            </p:nvSpPr>
            <p:spPr>
              <a:xfrm>
                <a:off x="3518633" y="3038464"/>
                <a:ext cx="1456768" cy="40439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2013C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pt-BR" sz="700" b="1" dirty="0" smtClean="0">
                    <a:solidFill>
                      <a:sysClr val="windowText" lastClr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ASSESSORIA DA PRESIDÊNCIA</a:t>
                </a:r>
                <a:endParaRPr lang="pt-BR" sz="70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7" name="Retângulo de cantos arredondados 86"/>
            <p:cNvSpPr/>
            <p:nvPr/>
          </p:nvSpPr>
          <p:spPr>
            <a:xfrm>
              <a:off x="4981055" y="1152287"/>
              <a:ext cx="1942949" cy="444293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2013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pt-BR" sz="700" b="1" dirty="0" smtClean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CONSELHO DE ADMINISTRAÇÃO</a:t>
              </a:r>
              <a:endParaRPr lang="pt-BR" sz="7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" name="Grupo 6"/>
            <p:cNvGrpSpPr/>
            <p:nvPr/>
          </p:nvGrpSpPr>
          <p:grpSpPr>
            <a:xfrm>
              <a:off x="388442" y="509708"/>
              <a:ext cx="4103135" cy="779532"/>
              <a:chOff x="388442" y="509708"/>
              <a:chExt cx="4103135" cy="779532"/>
            </a:xfrm>
          </p:grpSpPr>
          <p:pic>
            <p:nvPicPr>
              <p:cNvPr id="68" name="Imagem 67"/>
              <p:cNvPicPr/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8442" y="545412"/>
                <a:ext cx="342900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</p:pic>
          <p:sp>
            <p:nvSpPr>
              <p:cNvPr id="5" name="CaixaDeTexto 4"/>
              <p:cNvSpPr txBox="1"/>
              <p:nvPr/>
            </p:nvSpPr>
            <p:spPr>
              <a:xfrm>
                <a:off x="422084" y="509708"/>
                <a:ext cx="406949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</a:p>
              <a:p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COMPANHIA DOCAS DO RIO GRANDE DO NORTE </a:t>
                </a:r>
              </a:p>
              <a:p>
                <a:r>
                  <a:rPr lang="pt-BR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" name="CaixaDeTexto 5"/>
              <p:cNvSpPr txBox="1"/>
              <p:nvPr/>
            </p:nvSpPr>
            <p:spPr>
              <a:xfrm>
                <a:off x="972066" y="1012241"/>
                <a:ext cx="262536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ESTRUTURA ORGANIZACIONAL</a:t>
                </a:r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72" name="Retângulo de cantos arredondados 71"/>
          <p:cNvSpPr/>
          <p:nvPr/>
        </p:nvSpPr>
        <p:spPr>
          <a:xfrm>
            <a:off x="6920006" y="3840565"/>
            <a:ext cx="1490899" cy="43250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2013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sz="700" b="1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t-BR" sz="7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 DE ÓRGÃO COLEGIADOS</a:t>
            </a:r>
            <a:endParaRPr lang="pt-BR" sz="7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pt-BR" sz="7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3" name="Conector reto 72"/>
          <p:cNvCxnSpPr/>
          <p:nvPr/>
        </p:nvCxnSpPr>
        <p:spPr>
          <a:xfrm>
            <a:off x="9093330" y="6043595"/>
            <a:ext cx="6217" cy="378051"/>
          </a:xfrm>
          <a:prstGeom prst="line">
            <a:avLst/>
          </a:prstGeom>
          <a:ln w="19050">
            <a:solidFill>
              <a:srgbClr val="2013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tângulo de cantos arredondados 73"/>
          <p:cNvSpPr/>
          <p:nvPr/>
        </p:nvSpPr>
        <p:spPr>
          <a:xfrm>
            <a:off x="8489404" y="6422549"/>
            <a:ext cx="1215795" cy="3961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2013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7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SUPERVISÃO </a:t>
            </a:r>
            <a:r>
              <a:rPr lang="pt-BR" sz="7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GESTÃO DE CONTRATOS</a:t>
            </a:r>
            <a:endParaRPr lang="pt-BR" sz="7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Conector reto 85"/>
          <p:cNvCxnSpPr/>
          <p:nvPr/>
        </p:nvCxnSpPr>
        <p:spPr>
          <a:xfrm flipV="1">
            <a:off x="2723366" y="5233906"/>
            <a:ext cx="2023871" cy="320"/>
          </a:xfrm>
          <a:prstGeom prst="line">
            <a:avLst/>
          </a:prstGeom>
          <a:ln w="19050">
            <a:solidFill>
              <a:srgbClr val="2013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tângulo de cantos arredondados 95"/>
          <p:cNvSpPr/>
          <p:nvPr/>
        </p:nvSpPr>
        <p:spPr>
          <a:xfrm>
            <a:off x="3741662" y="5022106"/>
            <a:ext cx="1113573" cy="3670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2013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sz="700" b="1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t-BR" sz="7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ASSESSORIA</a:t>
            </a:r>
            <a:endParaRPr lang="pt-BR" sz="7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pt-BR" sz="7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9" name="Conector reto 98"/>
          <p:cNvCxnSpPr/>
          <p:nvPr/>
        </p:nvCxnSpPr>
        <p:spPr>
          <a:xfrm flipV="1">
            <a:off x="9104093" y="5221540"/>
            <a:ext cx="2023871" cy="320"/>
          </a:xfrm>
          <a:prstGeom prst="line">
            <a:avLst/>
          </a:prstGeom>
          <a:ln w="19050">
            <a:solidFill>
              <a:srgbClr val="2013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tângulo de cantos arredondados 107"/>
          <p:cNvSpPr/>
          <p:nvPr/>
        </p:nvSpPr>
        <p:spPr>
          <a:xfrm>
            <a:off x="10122388" y="4967939"/>
            <a:ext cx="1141566" cy="40574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2013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sz="700" b="1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t-BR" sz="700" b="1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ASSESSORIA</a:t>
            </a:r>
            <a:endParaRPr lang="pt-BR" sz="7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pt-BR" sz="7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9" name="Conector reto 108"/>
          <p:cNvCxnSpPr/>
          <p:nvPr/>
        </p:nvCxnSpPr>
        <p:spPr>
          <a:xfrm flipV="1">
            <a:off x="8423111" y="3014667"/>
            <a:ext cx="526124" cy="6356"/>
          </a:xfrm>
          <a:prstGeom prst="line">
            <a:avLst/>
          </a:prstGeom>
          <a:ln w="19050">
            <a:solidFill>
              <a:srgbClr val="2013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135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1072</TotalTime>
  <Words>123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Michele Queiros Moura</dc:creator>
  <cp:lastModifiedBy>Reneide Pereira dos Santos Garcia</cp:lastModifiedBy>
  <cp:revision>114</cp:revision>
  <cp:lastPrinted>2024-09-05T13:39:59Z</cp:lastPrinted>
  <dcterms:created xsi:type="dcterms:W3CDTF">2019-01-23T16:38:59Z</dcterms:created>
  <dcterms:modified xsi:type="dcterms:W3CDTF">2025-07-08T11:08:30Z</dcterms:modified>
</cp:coreProperties>
</file>